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D4C8-2C21-0732-21EF-58E696675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DD938-6903-1773-88AB-8D7E548A5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62D3-1F48-4469-A190-EEB8A680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7429-96DC-50B4-D179-6DC2F9C4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1A2EF-A636-FB61-8A0B-C5268993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8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4948-A2E4-37DD-C42D-052A4876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B0F69-1111-367F-5A36-1E878425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A292-28E0-CA8B-243A-097BBDFF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350FE-B7E6-DD9D-4CDE-A4C2EA1A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7DCAA-632C-F26C-830C-6E6CF451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7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1D5C3-53CE-F7AE-DF48-1DE3DA1DD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E6C1F-5A1C-5A71-3939-D7A1E9C55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8693B-A25E-ECAD-EA00-1E020873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05E57-5B6E-96C3-45F1-11B0AAA3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1DEF5-388B-9D13-49AA-D0B22A6B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7FE8-8306-20CF-589D-6F22A640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2E03-4B5A-B8F2-5802-F76ECB627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0C5E-1DF0-29DB-C62B-8CB0B327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38E4D-DBEF-D070-CCDA-F92A4A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9162-8BDB-25DB-5B25-FE732555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0131-4790-92C2-7D4A-A99AC818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32EA8-4C0A-481E-062E-AE37F361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6E5D-2744-7AB7-A944-838239D1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16514-BD44-39F5-2238-7477E18B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BAB2-A164-FDAE-DFFC-74816E1F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E51-8537-1BD5-C021-73CA28B3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B5D7-B0C5-42D2-36BB-DCE3D5586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FA0CF-57C5-BBB5-DB92-8BC443C30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3F08C-5EB8-A718-B541-E1295A9A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32224-DBB6-2121-A2E9-6138AD08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4F759-4775-8DA6-1AD3-1D75B729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6871-EC5C-4CD5-7929-54633FEA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AA190-4745-6AD3-BA3B-D39A4F79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B28B4-3874-0B53-D374-3F0E139DF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7CFB5-9E20-5BFE-B748-52A26ACFD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7CE31-8919-8945-A108-A2CCAAB52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522BF-E25C-4006-44EF-AFB449FD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0677D-1185-73DA-A16E-A6106331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407EA-873C-5F6D-383F-5950B906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2C1C-8238-FED3-5D09-A274A9B4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D06FE-1894-BE8D-4AD1-217F3500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4D3D0-FE4F-6023-002C-1648F380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AEF7-71A2-5855-C855-0DAB499F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911DF-CB1A-7A35-BD7D-AE4CD630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05B8B-05B6-DD1D-BF96-5C30A3B0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7839-FBC0-44E8-FE02-828DC632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157-AA47-84BC-B71D-62A553AC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86FB-2E33-64E4-FA37-283686EB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94544-7F15-A265-F02C-36B44FD85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04078-3B15-F2F2-A78D-4F38B885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7EF2A-4BE8-EF07-5AAE-E92EBD57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5B999-A02D-FF26-1FAE-72AA6DD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08F8-14BC-0C88-8120-1E0C0926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99C81-2CBB-903D-D0CB-F10CE530A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8FF19-2B5E-6AF4-45A8-4E3B0BE27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75D6-5EE6-58AD-93A3-3D1601F7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5837E-B59B-3DA0-2D47-7C81AF5A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062EC-97AE-0D4D-E9D1-7F8042DF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C28ED-F8DB-BB75-CDA6-3D4BB966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B21F0-AB71-188C-D34D-E48C439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2768-3C9A-28F5-F1F5-D10DAE47F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88C9-11D7-4234-9555-3456E102E325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047A-7A1F-94C3-C192-3C9A0DEE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2A946-2CCD-E6CA-F402-76EF8262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5FD1-CE1E-4629-BB0F-E5F116EA6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908C813-FCC3-DDE9-AA42-64F01471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872" b="46252"/>
          <a:stretch/>
        </p:blipFill>
        <p:spPr>
          <a:xfrm flipH="1">
            <a:off x="7994082" y="-2835"/>
            <a:ext cx="4197917" cy="686083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DCB98F4-9230-21BD-7BE0-C1AA2535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r="1404" b="45094"/>
          <a:stretch/>
        </p:blipFill>
        <p:spPr>
          <a:xfrm>
            <a:off x="0" y="-1"/>
            <a:ext cx="8120123" cy="6858001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304C3C-AD03-BC9E-4298-A4EBBA910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5" y="446681"/>
            <a:ext cx="2607065" cy="854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832B18-C26B-068F-7791-4ABA918E1E0C}"/>
              </a:ext>
            </a:extLst>
          </p:cNvPr>
          <p:cNvSpPr txBox="1"/>
          <p:nvPr/>
        </p:nvSpPr>
        <p:spPr>
          <a:xfrm>
            <a:off x="1364344" y="4506966"/>
            <a:ext cx="672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600" dirty="0">
                <a:solidFill>
                  <a:srgbClr val="FBFBFB"/>
                </a:solidFill>
              </a:rPr>
              <a:t>2023 </a:t>
            </a:r>
            <a:r>
              <a:rPr lang="es-US" sz="3600" dirty="0" err="1">
                <a:solidFill>
                  <a:srgbClr val="FBFBFB"/>
                </a:solidFill>
              </a:rPr>
              <a:t>Humanities</a:t>
            </a:r>
            <a:r>
              <a:rPr lang="es-US" sz="3600" dirty="0">
                <a:solidFill>
                  <a:srgbClr val="FBFBFB"/>
                </a:solidFill>
              </a:rPr>
              <a:t> </a:t>
            </a:r>
            <a:r>
              <a:rPr lang="es-US" sz="3600" dirty="0" err="1">
                <a:solidFill>
                  <a:srgbClr val="FBFBFB"/>
                </a:solidFill>
              </a:rPr>
              <a:t>Institute</a:t>
            </a:r>
            <a:r>
              <a:rPr lang="es-US" sz="3600" dirty="0">
                <a:solidFill>
                  <a:srgbClr val="FBFBFB"/>
                </a:solidFill>
              </a:rPr>
              <a:t> </a:t>
            </a:r>
          </a:p>
          <a:p>
            <a:r>
              <a:rPr lang="es-US" sz="3600" dirty="0" err="1">
                <a:solidFill>
                  <a:srgbClr val="FBFBFB"/>
                </a:solidFill>
              </a:rPr>
              <a:t>Outstanding</a:t>
            </a:r>
            <a:r>
              <a:rPr lang="es-US" sz="3600" dirty="0">
                <a:solidFill>
                  <a:srgbClr val="FBFBFB"/>
                </a:solidFill>
              </a:rPr>
              <a:t> </a:t>
            </a:r>
            <a:r>
              <a:rPr lang="es-US" sz="3600" dirty="0" err="1">
                <a:solidFill>
                  <a:srgbClr val="FBFBFB"/>
                </a:solidFill>
              </a:rPr>
              <a:t>Alumni</a:t>
            </a:r>
            <a:r>
              <a:rPr lang="es-US" sz="3600" dirty="0">
                <a:solidFill>
                  <a:srgbClr val="FBFBFB"/>
                </a:solidFill>
              </a:rPr>
              <a:t> </a:t>
            </a:r>
            <a:r>
              <a:rPr lang="es-US" sz="3600" dirty="0" err="1">
                <a:solidFill>
                  <a:srgbClr val="FBFBFB"/>
                </a:solidFill>
              </a:rPr>
              <a:t>Award</a:t>
            </a:r>
            <a:endParaRPr lang="en-US" sz="3600" dirty="0">
              <a:solidFill>
                <a:srgbClr val="FBFBFB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D423C-E64D-C4F1-24A9-BF25C6D432F7}"/>
              </a:ext>
            </a:extLst>
          </p:cNvPr>
          <p:cNvSpPr txBox="1"/>
          <p:nvPr/>
        </p:nvSpPr>
        <p:spPr>
          <a:xfrm>
            <a:off x="1025372" y="1717386"/>
            <a:ext cx="672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dirty="0" err="1">
                <a:solidFill>
                  <a:srgbClr val="FBFBFB"/>
                </a:solidFill>
              </a:rPr>
              <a:t>Congratulations</a:t>
            </a:r>
            <a:r>
              <a:rPr lang="es-US" sz="4000" dirty="0">
                <a:solidFill>
                  <a:srgbClr val="FBFBFB"/>
                </a:solidFill>
              </a:rPr>
              <a:t>!</a:t>
            </a:r>
            <a:endParaRPr lang="en-US" sz="4000" dirty="0">
              <a:solidFill>
                <a:srgbClr val="FBFBFB"/>
              </a:solidFill>
            </a:endParaRPr>
          </a:p>
        </p:txBody>
      </p:sp>
      <p:pic>
        <p:nvPicPr>
          <p:cNvPr id="16" name="Picture 1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5EC7085-3528-9323-853C-52D98D617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0761" r="17800" b="16327"/>
          <a:stretch/>
        </p:blipFill>
        <p:spPr>
          <a:xfrm>
            <a:off x="6852772" y="1498045"/>
            <a:ext cx="4165509" cy="44468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84441C-FA97-1C73-ECC6-301AAA92E13C}"/>
              </a:ext>
            </a:extLst>
          </p:cNvPr>
          <p:cNvSpPr txBox="1"/>
          <p:nvPr/>
        </p:nvSpPr>
        <p:spPr>
          <a:xfrm>
            <a:off x="1364344" y="2617682"/>
            <a:ext cx="672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b="1" dirty="0">
                <a:solidFill>
                  <a:srgbClr val="FBFBFB"/>
                </a:solidFill>
              </a:rPr>
              <a:t>John Lucas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DD39E7-A868-37DE-6E9B-0D32A99FBCA5}"/>
              </a:ext>
            </a:extLst>
          </p:cNvPr>
          <p:cNvSpPr txBox="1"/>
          <p:nvPr/>
        </p:nvSpPr>
        <p:spPr>
          <a:xfrm>
            <a:off x="1432948" y="3305995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BFBFB"/>
                </a:solidFill>
              </a:rPr>
              <a:t>Ph.D. in Spanish, Class of 2000</a:t>
            </a:r>
            <a:endParaRPr lang="es-US" sz="1600" b="1" dirty="0">
              <a:solidFill>
                <a:srgbClr val="FBFBFB"/>
              </a:solidFill>
            </a:endParaRPr>
          </a:p>
          <a:p>
            <a:r>
              <a:rPr lang="en-US" sz="1600" b="1" dirty="0">
                <a:solidFill>
                  <a:srgbClr val="FBFBFB"/>
                </a:solidFill>
              </a:rPr>
              <a:t>President and CEO of International </a:t>
            </a:r>
          </a:p>
          <a:p>
            <a:r>
              <a:rPr lang="en-US" sz="1600" b="1" dirty="0">
                <a:solidFill>
                  <a:srgbClr val="FBFBFB"/>
                </a:solidFill>
              </a:rPr>
              <a:t>Student Exchange Programs (ISEP)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8FC8C6-C5BA-DA63-CEAB-2473E30F095B}"/>
              </a:ext>
            </a:extLst>
          </p:cNvPr>
          <p:cNvSpPr/>
          <p:nvPr/>
        </p:nvSpPr>
        <p:spPr>
          <a:xfrm>
            <a:off x="174435" y="169533"/>
            <a:ext cx="11843394" cy="6516097"/>
          </a:xfrm>
          <a:prstGeom prst="rect">
            <a:avLst/>
          </a:prstGeom>
          <a:noFill/>
          <a:ln w="38100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E6DCAC6-9CDA-388A-F172-DF4B51AF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0" y="627347"/>
            <a:ext cx="1483221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908C813-FCC3-DDE9-AA42-64F01471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872" b="46252"/>
          <a:stretch/>
        </p:blipFill>
        <p:spPr>
          <a:xfrm flipH="1">
            <a:off x="7994082" y="-2835"/>
            <a:ext cx="4197917" cy="686083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DCB98F4-9230-21BD-7BE0-C1AA2535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r="1404" b="45094"/>
          <a:stretch/>
        </p:blipFill>
        <p:spPr>
          <a:xfrm>
            <a:off x="0" y="-1"/>
            <a:ext cx="8120123" cy="685800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A3AA6E-26E9-5F44-965D-4764095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35" y="3596851"/>
            <a:ext cx="1869054" cy="222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304C3C-AD03-BC9E-4298-A4EBBA91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5" y="446681"/>
            <a:ext cx="2607065" cy="854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2D423C-E64D-C4F1-24A9-BF25C6D432F7}"/>
              </a:ext>
            </a:extLst>
          </p:cNvPr>
          <p:cNvSpPr txBox="1"/>
          <p:nvPr/>
        </p:nvSpPr>
        <p:spPr>
          <a:xfrm>
            <a:off x="986125" y="1669770"/>
            <a:ext cx="82918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solidFill>
                  <a:srgbClr val="FBFBFB"/>
                </a:solidFill>
                <a:effectLst/>
                <a:latin typeface="proxima-nova"/>
              </a:rPr>
              <a:t>Desegregating Comics</a:t>
            </a:r>
          </a:p>
          <a:p>
            <a:pPr algn="l"/>
            <a:r>
              <a:rPr lang="en-US" sz="3300" b="1" i="0" dirty="0">
                <a:solidFill>
                  <a:srgbClr val="FBFBFB"/>
                </a:solidFill>
                <a:effectLst/>
                <a:latin typeface="proxima-nova"/>
              </a:rPr>
              <a:t>Debating Blackness in the Golden Age </a:t>
            </a:r>
          </a:p>
          <a:p>
            <a:pPr algn="l"/>
            <a:r>
              <a:rPr lang="en-US" sz="3300" b="1" i="0" dirty="0">
                <a:solidFill>
                  <a:srgbClr val="FBFBFB"/>
                </a:solidFill>
                <a:effectLst/>
                <a:latin typeface="proxima-nova"/>
              </a:rPr>
              <a:t>of American Comics</a:t>
            </a:r>
            <a:endParaRPr lang="en-US" sz="3300" b="0" i="0" dirty="0">
              <a:solidFill>
                <a:srgbClr val="FBFBFB"/>
              </a:solidFill>
              <a:effectLst/>
              <a:latin typeface="proxima-nov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27D703-3541-0E8D-33D4-FBA385A1ADAE}"/>
              </a:ext>
            </a:extLst>
          </p:cNvPr>
          <p:cNvGrpSpPr/>
          <p:nvPr/>
        </p:nvGrpSpPr>
        <p:grpSpPr>
          <a:xfrm>
            <a:off x="1525652" y="3762276"/>
            <a:ext cx="6768906" cy="1302989"/>
            <a:chOff x="2742388" y="3084293"/>
            <a:chExt cx="6768906" cy="13029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84441C-FA97-1C73-ECC6-301AAA92E13C}"/>
                </a:ext>
              </a:extLst>
            </p:cNvPr>
            <p:cNvSpPr txBox="1"/>
            <p:nvPr/>
          </p:nvSpPr>
          <p:spPr>
            <a:xfrm>
              <a:off x="2790782" y="3084293"/>
              <a:ext cx="6720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S" sz="4000" b="1" dirty="0" err="1">
                  <a:solidFill>
                    <a:srgbClr val="FBFBFB"/>
                  </a:solidFill>
                </a:rPr>
                <a:t>Qiana</a:t>
              </a:r>
              <a:r>
                <a:rPr lang="es-US" sz="4000" b="1" dirty="0">
                  <a:solidFill>
                    <a:srgbClr val="FBFBFB"/>
                  </a:solidFill>
                </a:rPr>
                <a:t> </a:t>
              </a:r>
              <a:r>
                <a:rPr lang="es-US" sz="4000" b="1" dirty="0" err="1">
                  <a:solidFill>
                    <a:srgbClr val="FBFBFB"/>
                  </a:solidFill>
                </a:rPr>
                <a:t>Whitted</a:t>
              </a:r>
              <a:endParaRPr lang="es-US" sz="4000" b="1" dirty="0">
                <a:solidFill>
                  <a:srgbClr val="FBFBFB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DD39E7-A868-37DE-6E9B-0D32A99FBCA5}"/>
                </a:ext>
              </a:extLst>
            </p:cNvPr>
            <p:cNvSpPr txBox="1"/>
            <p:nvPr/>
          </p:nvSpPr>
          <p:spPr>
            <a:xfrm>
              <a:off x="2742388" y="3740951"/>
              <a:ext cx="52351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BFBFB"/>
                  </a:solidFill>
                </a:rPr>
                <a:t>Professor of English and African American Studies </a:t>
              </a:r>
            </a:p>
            <a:p>
              <a:r>
                <a:rPr lang="en-US" b="1" dirty="0">
                  <a:solidFill>
                    <a:srgbClr val="FBFBFB"/>
                  </a:solidFill>
                </a:rPr>
                <a:t>University of South Carolina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28FC8C6-C5BA-DA63-CEAB-2473E30F095B}"/>
              </a:ext>
            </a:extLst>
          </p:cNvPr>
          <p:cNvSpPr/>
          <p:nvPr/>
        </p:nvSpPr>
        <p:spPr>
          <a:xfrm>
            <a:off x="174435" y="169533"/>
            <a:ext cx="11843394" cy="6516097"/>
          </a:xfrm>
          <a:prstGeom prst="rect">
            <a:avLst/>
          </a:prstGeom>
          <a:noFill/>
          <a:ln w="38100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E6DCAC6-9CDA-388A-F172-DF4B51AF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0" y="627347"/>
            <a:ext cx="1483221" cy="326700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2F6EA73-29C6-4FCF-B17C-D999D35663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"/>
          <a:stretch/>
        </p:blipFill>
        <p:spPr>
          <a:xfrm>
            <a:off x="8618055" y="2449927"/>
            <a:ext cx="2431763" cy="33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0908C813-FCC3-DDE9-AA42-64F01471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2" t="872" b="46252"/>
          <a:stretch/>
        </p:blipFill>
        <p:spPr>
          <a:xfrm flipH="1">
            <a:off x="7994082" y="-2835"/>
            <a:ext cx="4197917" cy="686083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DCB98F4-9230-21BD-7BE0-C1AA2535E4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r="1404" b="45094"/>
          <a:stretch/>
        </p:blipFill>
        <p:spPr>
          <a:xfrm>
            <a:off x="0" y="-1"/>
            <a:ext cx="8120123" cy="685800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BA3AA6E-26E9-5F44-965D-4764095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4" y="1535780"/>
            <a:ext cx="3589602" cy="42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304C3C-AD03-BC9E-4298-A4EBBA910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5" y="446681"/>
            <a:ext cx="2607065" cy="854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2D423C-E64D-C4F1-24A9-BF25C6D432F7}"/>
              </a:ext>
            </a:extLst>
          </p:cNvPr>
          <p:cNvSpPr txBox="1"/>
          <p:nvPr/>
        </p:nvSpPr>
        <p:spPr>
          <a:xfrm>
            <a:off x="1142896" y="2885225"/>
            <a:ext cx="5708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Please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join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us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for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a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reception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following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the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lecture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 </a:t>
            </a:r>
            <a:r>
              <a:rPr lang="es-US" sz="3300" b="0" i="0" dirty="0" err="1">
                <a:solidFill>
                  <a:srgbClr val="FBFBFB"/>
                </a:solidFill>
                <a:effectLst/>
                <a:latin typeface="proxima-nova"/>
              </a:rPr>
              <a:t>discussion</a:t>
            </a:r>
            <a:r>
              <a:rPr lang="es-US" sz="3300" b="0" i="0" dirty="0">
                <a:solidFill>
                  <a:srgbClr val="FBFBFB"/>
                </a:solidFill>
                <a:effectLst/>
                <a:latin typeface="proxima-nova"/>
              </a:rPr>
              <a:t>.</a:t>
            </a:r>
            <a:endParaRPr lang="en-US" sz="3300" b="0" i="0" dirty="0">
              <a:solidFill>
                <a:srgbClr val="FBFBFB"/>
              </a:solidFill>
              <a:effectLst/>
              <a:latin typeface="proxima-nov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8FC8C6-C5BA-DA63-CEAB-2473E30F095B}"/>
              </a:ext>
            </a:extLst>
          </p:cNvPr>
          <p:cNvSpPr/>
          <p:nvPr/>
        </p:nvSpPr>
        <p:spPr>
          <a:xfrm>
            <a:off x="174435" y="169533"/>
            <a:ext cx="11843394" cy="6516097"/>
          </a:xfrm>
          <a:prstGeom prst="rect">
            <a:avLst/>
          </a:prstGeom>
          <a:noFill/>
          <a:ln w="381000">
            <a:solidFill>
              <a:schemeClr val="bg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E6DCAC6-9CDA-388A-F172-DF4B51AF0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0" y="627347"/>
            <a:ext cx="1483221" cy="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66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proxima-nova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Gutierrez Fuentes, Camila Paz</dc:creator>
  <cp:lastModifiedBy>Gutierrez Fuentes, Camila Paz</cp:lastModifiedBy>
  <cp:revision>2</cp:revision>
  <dcterms:created xsi:type="dcterms:W3CDTF">2023-02-21T15:13:21Z</dcterms:created>
  <dcterms:modified xsi:type="dcterms:W3CDTF">2023-02-27T16:34:10Z</dcterms:modified>
</cp:coreProperties>
</file>